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7" r:id="rId3"/>
    <p:sldId id="259" r:id="rId4"/>
    <p:sldId id="263" r:id="rId5"/>
    <p:sldId id="260" r:id="rId6"/>
    <p:sldId id="261"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478" autoAdjust="0"/>
    <p:restoredTop sz="94660"/>
  </p:normalViewPr>
  <p:slideViewPr>
    <p:cSldViewPr snapToGrid="0">
      <p:cViewPr varScale="1">
        <p:scale>
          <a:sx n="53" d="100"/>
          <a:sy n="53" d="100"/>
        </p:scale>
        <p:origin x="66" y="13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4B3A08-BA79-47A6-B0C6-CD53BECA6273}"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275707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B3A08-BA79-47A6-B0C6-CD53BECA6273}"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421393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B3A08-BA79-47A6-B0C6-CD53BECA6273}"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97391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B3A08-BA79-47A6-B0C6-CD53BECA6273}"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57051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B3A08-BA79-47A6-B0C6-CD53BECA6273}"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397705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4B3A08-BA79-47A6-B0C6-CD53BECA6273}"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185400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B3A08-BA79-47A6-B0C6-CD53BECA6273}"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209642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B3A08-BA79-47A6-B0C6-CD53BECA6273}"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86913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B3A08-BA79-47A6-B0C6-CD53BECA6273}"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408318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B3A08-BA79-47A6-B0C6-CD53BECA6273}"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191376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B3A08-BA79-47A6-B0C6-CD53BECA6273}"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BA403-DAAB-4CAA-8E3C-C1C132F97F00}" type="slidenum">
              <a:rPr lang="en-US" smtClean="0"/>
              <a:t>‹#›</a:t>
            </a:fld>
            <a:endParaRPr lang="en-US"/>
          </a:p>
        </p:txBody>
      </p:sp>
    </p:spTree>
    <p:extLst>
      <p:ext uri="{BB962C8B-B14F-4D97-AF65-F5344CB8AC3E}">
        <p14:creationId xmlns:p14="http://schemas.microsoft.com/office/powerpoint/2010/main" val="247781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B3A08-BA79-47A6-B0C6-CD53BECA6273}" type="datetimeFigureOut">
              <a:rPr lang="en-US" smtClean="0"/>
              <a:t>6/7/2016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BA403-DAAB-4CAA-8E3C-C1C132F97F00}" type="slidenum">
              <a:rPr lang="en-US" smtClean="0"/>
              <a:t>‹#›</a:t>
            </a:fld>
            <a:endParaRPr lang="en-US"/>
          </a:p>
        </p:txBody>
      </p:sp>
    </p:spTree>
    <p:extLst>
      <p:ext uri="{BB962C8B-B14F-4D97-AF65-F5344CB8AC3E}">
        <p14:creationId xmlns:p14="http://schemas.microsoft.com/office/powerpoint/2010/main" val="32888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6644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32913" y="-1130714"/>
            <a:ext cx="6858000" cy="9144000"/>
          </a:xfrm>
          <a:prstGeom prst="rect">
            <a:avLst/>
          </a:prstGeom>
        </p:spPr>
      </p:pic>
      <p:sp>
        <p:nvSpPr>
          <p:cNvPr id="5" name="TextBox 4"/>
          <p:cNvSpPr txBox="1"/>
          <p:nvPr/>
        </p:nvSpPr>
        <p:spPr>
          <a:xfrm>
            <a:off x="623025" y="791512"/>
            <a:ext cx="4028890" cy="5062924"/>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After 1764, </a:t>
            </a:r>
          </a:p>
          <a:p>
            <a:pPr>
              <a:spcAft>
                <a:spcPts val="1800"/>
              </a:spcAft>
            </a:pPr>
            <a:r>
              <a:rPr lang="en-US" sz="2800">
                <a:latin typeface="SDMSugar" panose="02000603000000000000" pitchFamily="2" charset="0"/>
                <a:ea typeface="SDMSugar" panose="02000603000000000000" pitchFamily="2" charset="0"/>
              </a:rPr>
              <a:t>the British Government decided to impose new laws and </a:t>
            </a:r>
            <a:r>
              <a:rPr lang="en-US" sz="2800">
                <a:solidFill>
                  <a:srgbClr val="FF0000"/>
                </a:solidFill>
                <a:latin typeface="SDMSugar" panose="02000603000000000000" pitchFamily="2" charset="0"/>
                <a:ea typeface="SDMSugar" panose="02000603000000000000" pitchFamily="2" charset="0"/>
              </a:rPr>
              <a:t>more taxes</a:t>
            </a:r>
            <a:r>
              <a:rPr lang="en-US" sz="2800">
                <a:latin typeface="SDMSugar" panose="02000603000000000000" pitchFamily="2" charset="0"/>
                <a:ea typeface="SDMSugar" panose="02000603000000000000" pitchFamily="2" charset="0"/>
              </a:rPr>
              <a:t>. These new laws and taxes included</a:t>
            </a:r>
          </a:p>
          <a:p>
            <a:pPr marL="342900" indent="-342900">
              <a:buFont typeface="Arial" panose="020B0604020202020204" pitchFamily="34" charset="0"/>
              <a:buChar char="•"/>
            </a:pPr>
            <a:r>
              <a:rPr lang="en-US" sz="2800">
                <a:latin typeface="SDMSugar" panose="02000603000000000000" pitchFamily="2" charset="0"/>
                <a:ea typeface="SDMSugar" panose="02000603000000000000" pitchFamily="2" charset="0"/>
              </a:rPr>
              <a:t>the Sugar Act</a:t>
            </a:r>
          </a:p>
          <a:p>
            <a:pPr marL="342900" indent="-342900">
              <a:buFont typeface="Arial" panose="020B0604020202020204" pitchFamily="34" charset="0"/>
              <a:buChar char="•"/>
            </a:pPr>
            <a:r>
              <a:rPr lang="en-US" sz="2800">
                <a:latin typeface="SDMSugar" panose="02000603000000000000" pitchFamily="2" charset="0"/>
                <a:ea typeface="SDMSugar" panose="02000603000000000000" pitchFamily="2" charset="0"/>
              </a:rPr>
              <a:t>the Currency Act</a:t>
            </a:r>
          </a:p>
          <a:p>
            <a:pPr marL="342900" indent="-342900">
              <a:buFont typeface="Arial" panose="020B0604020202020204" pitchFamily="34" charset="0"/>
              <a:buChar char="•"/>
            </a:pPr>
            <a:r>
              <a:rPr lang="en-US" sz="2800">
                <a:latin typeface="SDMSugar" panose="02000603000000000000" pitchFamily="2" charset="0"/>
                <a:ea typeface="SDMSugar" panose="02000603000000000000" pitchFamily="2" charset="0"/>
              </a:rPr>
              <a:t>the Quartering Act</a:t>
            </a:r>
          </a:p>
          <a:p>
            <a:pPr marL="342900" indent="-342900">
              <a:buFont typeface="Arial" panose="020B0604020202020204" pitchFamily="34" charset="0"/>
              <a:buChar char="•"/>
            </a:pPr>
            <a:r>
              <a:rPr lang="en-US" sz="2800">
                <a:latin typeface="SDMSugar" panose="02000603000000000000" pitchFamily="2" charset="0"/>
                <a:ea typeface="SDMSugar" panose="02000603000000000000" pitchFamily="2" charset="0"/>
              </a:rPr>
              <a:t>the Stamp Act</a:t>
            </a:r>
          </a:p>
          <a:p>
            <a:pPr marL="342900" indent="-342900">
              <a:buFont typeface="Arial" panose="020B0604020202020204" pitchFamily="34" charset="0"/>
              <a:buChar char="•"/>
            </a:pPr>
            <a:r>
              <a:rPr lang="en-US" sz="2800">
                <a:latin typeface="SDMSugar" panose="02000603000000000000" pitchFamily="2" charset="0"/>
                <a:ea typeface="SDMSugar" panose="02000603000000000000" pitchFamily="2" charset="0"/>
              </a:rPr>
              <a:t>the Townshend Acts</a:t>
            </a:r>
          </a:p>
        </p:txBody>
      </p:sp>
      <p:pic>
        <p:nvPicPr>
          <p:cNvPr id="5126" name="Picture 6" descr="https://upload.wikimedia.org/wikipedia/commons/8/8f/Allan_Ramsay_-_King_George_III_in_coronation_robes_-_Google_Art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904" y="616003"/>
            <a:ext cx="3616898" cy="56505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99384" y="719166"/>
            <a:ext cx="3785938" cy="415498"/>
          </a:xfrm>
          <a:prstGeom prst="rect">
            <a:avLst/>
          </a:prstGeom>
          <a:noFill/>
        </p:spPr>
        <p:txBody>
          <a:bodyPr wrap="square" rtlCol="0">
            <a:spAutoFit/>
          </a:bodyPr>
          <a:lstStyle/>
          <a:p>
            <a:pPr algn="ctr"/>
            <a:r>
              <a:rPr lang="en-US" sz="2100">
                <a:solidFill>
                  <a:schemeClr val="bg1"/>
                </a:solidFill>
                <a:latin typeface="KG What the Teacher Wants" panose="02000000000000000000" pitchFamily="2" charset="0"/>
              </a:rPr>
              <a:t>King George III, 1760 - 1801</a:t>
            </a:r>
          </a:p>
        </p:txBody>
      </p:sp>
      <p:sp>
        <p:nvSpPr>
          <p:cNvPr id="7" name="TextBox 6"/>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1751257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441" y="-1143000"/>
            <a:ext cx="6858000" cy="9144000"/>
          </a:xfrm>
          <a:prstGeom prst="rect">
            <a:avLst/>
          </a:prstGeom>
        </p:spPr>
      </p:pic>
      <p:sp>
        <p:nvSpPr>
          <p:cNvPr id="5" name="TextBox 4"/>
          <p:cNvSpPr txBox="1"/>
          <p:nvPr/>
        </p:nvSpPr>
        <p:spPr>
          <a:xfrm>
            <a:off x="1351619" y="627777"/>
            <a:ext cx="6439642"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The Sugar Tax</a:t>
            </a:r>
          </a:p>
        </p:txBody>
      </p:sp>
      <p:pic>
        <p:nvPicPr>
          <p:cNvPr id="3" name="Picture 2"/>
          <p:cNvPicPr>
            <a:picLocks noChangeAspect="1"/>
          </p:cNvPicPr>
          <p:nvPr/>
        </p:nvPicPr>
        <p:blipFill>
          <a:blip r:embed="rId4"/>
          <a:stretch>
            <a:fillRect/>
          </a:stretch>
        </p:blipFill>
        <p:spPr>
          <a:xfrm>
            <a:off x="4980003" y="1746189"/>
            <a:ext cx="3285501" cy="3180963"/>
          </a:xfrm>
          <a:prstGeom prst="rect">
            <a:avLst/>
          </a:prstGeom>
        </p:spPr>
      </p:pic>
      <p:sp>
        <p:nvSpPr>
          <p:cNvPr id="10" name="TextBox 9"/>
          <p:cNvSpPr txBox="1"/>
          <p:nvPr/>
        </p:nvSpPr>
        <p:spPr>
          <a:xfrm>
            <a:off x="795622" y="1746189"/>
            <a:ext cx="3388199" cy="2246769"/>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The </a:t>
            </a:r>
            <a:r>
              <a:rPr lang="en-US" sz="2800">
                <a:solidFill>
                  <a:srgbClr val="FF0000"/>
                </a:solidFill>
                <a:latin typeface="SDMSugar" panose="02000603000000000000" pitchFamily="2" charset="0"/>
                <a:ea typeface="SDMSugar" panose="02000603000000000000" pitchFamily="2" charset="0"/>
              </a:rPr>
              <a:t>Sugar Act </a:t>
            </a:r>
            <a:r>
              <a:rPr lang="en-US" sz="2800">
                <a:latin typeface="SDMSugar" panose="02000603000000000000" pitchFamily="2" charset="0"/>
                <a:ea typeface="SDMSugar" panose="02000603000000000000" pitchFamily="2" charset="0"/>
              </a:rPr>
              <a:t>raised taxes on sugar and molasses. This tax was strictly enforced.</a:t>
            </a:r>
          </a:p>
        </p:txBody>
      </p:sp>
      <p:sp>
        <p:nvSpPr>
          <p:cNvPr id="7" name="TextBox 6"/>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2910588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441" y="-1143000"/>
            <a:ext cx="6858000" cy="9144000"/>
          </a:xfrm>
          <a:prstGeom prst="rect">
            <a:avLst/>
          </a:prstGeom>
        </p:spPr>
      </p:pic>
      <p:sp>
        <p:nvSpPr>
          <p:cNvPr id="5" name="TextBox 4"/>
          <p:cNvSpPr txBox="1"/>
          <p:nvPr/>
        </p:nvSpPr>
        <p:spPr>
          <a:xfrm>
            <a:off x="203574" y="522851"/>
            <a:ext cx="4292596"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The Currency Act</a:t>
            </a:r>
          </a:p>
        </p:txBody>
      </p:sp>
      <p:sp>
        <p:nvSpPr>
          <p:cNvPr id="10" name="TextBox 9"/>
          <p:cNvSpPr txBox="1"/>
          <p:nvPr/>
        </p:nvSpPr>
        <p:spPr>
          <a:xfrm>
            <a:off x="283583" y="1411829"/>
            <a:ext cx="3258274" cy="3970318"/>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The colonists tried to print their own money, but England passed the </a:t>
            </a:r>
            <a:r>
              <a:rPr lang="en-US" sz="2800">
                <a:solidFill>
                  <a:srgbClr val="FF0000"/>
                </a:solidFill>
                <a:latin typeface="SDMSugar" panose="02000603000000000000" pitchFamily="2" charset="0"/>
                <a:ea typeface="SDMSugar" panose="02000603000000000000" pitchFamily="2" charset="0"/>
              </a:rPr>
              <a:t>Currency Act</a:t>
            </a:r>
            <a:r>
              <a:rPr lang="en-US" sz="2800">
                <a:latin typeface="SDMSugar" panose="02000603000000000000" pitchFamily="2" charset="0"/>
                <a:ea typeface="SDMSugar" panose="02000603000000000000" pitchFamily="2" charset="0"/>
              </a:rPr>
              <a:t>. England now had complete control over the colonial </a:t>
            </a:r>
            <a:r>
              <a:rPr lang="en-US" sz="2800">
                <a:solidFill>
                  <a:srgbClr val="FF0000"/>
                </a:solidFill>
                <a:latin typeface="SDMSugar" panose="02000603000000000000" pitchFamily="2" charset="0"/>
                <a:ea typeface="SDMSugar" panose="02000603000000000000" pitchFamily="2" charset="0"/>
              </a:rPr>
              <a:t>monetary system</a:t>
            </a:r>
            <a:r>
              <a:rPr lang="en-US" sz="2800">
                <a:latin typeface="SDMSugar" panose="02000603000000000000" pitchFamily="2" charset="0"/>
                <a:ea typeface="SDMSugar" panose="02000603000000000000" pitchFamily="2" charset="0"/>
              </a:rPr>
              <a:t>.</a:t>
            </a:r>
          </a:p>
        </p:txBody>
      </p:sp>
      <p:pic>
        <p:nvPicPr>
          <p:cNvPr id="7172" name="Picture 4" descr="https://nephist.files.wordpress.com/2013/08/pennbillofcr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768" y="1498198"/>
            <a:ext cx="2898749" cy="3631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723968" y="2873558"/>
            <a:ext cx="2100263" cy="3028950"/>
          </a:xfrm>
          <a:prstGeom prst="rect">
            <a:avLst/>
          </a:prstGeom>
        </p:spPr>
      </p:pic>
      <p:pic>
        <p:nvPicPr>
          <p:cNvPr id="7170" name="Picture 2" descr="http://ih.constantcontact.com/fs155/1108762609255/img/6292.jpg?a=11142647031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0371" y="816349"/>
            <a:ext cx="2507456" cy="1857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87400" y="5470059"/>
            <a:ext cx="4087426" cy="369332"/>
          </a:xfrm>
          <a:prstGeom prst="rect">
            <a:avLst/>
          </a:prstGeom>
          <a:noFill/>
        </p:spPr>
        <p:txBody>
          <a:bodyPr wrap="square" rtlCol="0">
            <a:spAutoFit/>
          </a:bodyPr>
          <a:lstStyle/>
          <a:p>
            <a:r>
              <a:rPr lang="en-US">
                <a:latin typeface="KG What the Teacher Wants" panose="02000000000000000000" pitchFamily="2" charset="0"/>
              </a:rPr>
              <a:t>Examples of currency from the 1700s</a:t>
            </a:r>
          </a:p>
        </p:txBody>
      </p:sp>
      <p:sp>
        <p:nvSpPr>
          <p:cNvPr id="11" name="TextBox 10"/>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3107064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3000" y="-1143000"/>
            <a:ext cx="6858000" cy="9144000"/>
          </a:xfrm>
          <a:prstGeom prst="rect">
            <a:avLst/>
          </a:prstGeom>
        </p:spPr>
      </p:pic>
      <p:sp>
        <p:nvSpPr>
          <p:cNvPr id="5" name="TextBox 4"/>
          <p:cNvSpPr txBox="1"/>
          <p:nvPr/>
        </p:nvSpPr>
        <p:spPr>
          <a:xfrm>
            <a:off x="459630" y="592580"/>
            <a:ext cx="5431859"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The Quartering Act </a:t>
            </a:r>
          </a:p>
        </p:txBody>
      </p:sp>
      <p:sp>
        <p:nvSpPr>
          <p:cNvPr id="10" name="TextBox 9"/>
          <p:cNvSpPr txBox="1"/>
          <p:nvPr/>
        </p:nvSpPr>
        <p:spPr>
          <a:xfrm>
            <a:off x="459630" y="1312868"/>
            <a:ext cx="3372782" cy="4401205"/>
          </a:xfrm>
          <a:prstGeom prst="rect">
            <a:avLst/>
          </a:prstGeom>
          <a:noFill/>
        </p:spPr>
        <p:txBody>
          <a:bodyPr wrap="square" rtlCol="0">
            <a:spAutoFit/>
          </a:bodyPr>
          <a:lstStyle/>
          <a:p>
            <a:r>
              <a:rPr lang="en-US" sz="2800" smtClean="0">
                <a:latin typeface="SDMSugar" panose="02000603000000000000" pitchFamily="2" charset="0"/>
                <a:ea typeface="SDMSugar" panose="02000603000000000000" pitchFamily="2" charset="0"/>
              </a:rPr>
              <a:t>The colonists were forced to </a:t>
            </a:r>
            <a:r>
              <a:rPr lang="en-US" sz="2800">
                <a:latin typeface="SDMSugar" panose="02000603000000000000" pitchFamily="2" charset="0"/>
                <a:ea typeface="SDMSugar" panose="02000603000000000000" pitchFamily="2" charset="0"/>
              </a:rPr>
              <a:t>give British troops stationed in the colonies free food and shelter. The colonists often had to </a:t>
            </a:r>
            <a:r>
              <a:rPr lang="en-US" sz="2800">
                <a:solidFill>
                  <a:srgbClr val="FF0000"/>
                </a:solidFill>
                <a:latin typeface="SDMSugar" panose="02000603000000000000" pitchFamily="2" charset="0"/>
                <a:ea typeface="SDMSugar" panose="02000603000000000000" pitchFamily="2" charset="0"/>
              </a:rPr>
              <a:t>house the soldiers </a:t>
            </a:r>
            <a:r>
              <a:rPr lang="en-US" sz="2800">
                <a:latin typeface="SDMSugar" panose="02000603000000000000" pitchFamily="2" charset="0"/>
                <a:ea typeface="SDMSugar" panose="02000603000000000000" pitchFamily="2" charset="0"/>
              </a:rPr>
              <a:t>in their local inns, taverns and barns</a:t>
            </a:r>
            <a:r>
              <a:rPr lang="en-US" sz="2800" smtClean="0">
                <a:latin typeface="SDMSugar" panose="02000603000000000000" pitchFamily="2" charset="0"/>
                <a:ea typeface="SDMSugar" panose="02000603000000000000" pitchFamily="2" charset="0"/>
              </a:rPr>
              <a:t>. </a:t>
            </a:r>
            <a:endParaRPr lang="en-US" sz="2800">
              <a:latin typeface="SDMSugar" panose="02000603000000000000" pitchFamily="2" charset="0"/>
              <a:ea typeface="SDMSugar" panose="02000603000000000000" pitchFamily="2" charset="0"/>
            </a:endParaRPr>
          </a:p>
        </p:txBody>
      </p:sp>
      <p:pic>
        <p:nvPicPr>
          <p:cNvPr id="2" name="Picture 1"/>
          <p:cNvPicPr>
            <a:picLocks noChangeAspect="1"/>
          </p:cNvPicPr>
          <p:nvPr/>
        </p:nvPicPr>
        <p:blipFill>
          <a:blip r:embed="rId4"/>
          <a:stretch>
            <a:fillRect/>
          </a:stretch>
        </p:blipFill>
        <p:spPr>
          <a:xfrm>
            <a:off x="3832412" y="1506071"/>
            <a:ext cx="4971742" cy="3642662"/>
          </a:xfrm>
          <a:prstGeom prst="rect">
            <a:avLst/>
          </a:prstGeom>
        </p:spPr>
      </p:pic>
      <p:sp>
        <p:nvSpPr>
          <p:cNvPr id="7" name="TextBox 6"/>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286420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65072" y="-1165072"/>
            <a:ext cx="6858000" cy="9188144"/>
          </a:xfrm>
          <a:prstGeom prst="rect">
            <a:avLst/>
          </a:prstGeom>
        </p:spPr>
      </p:pic>
      <p:sp>
        <p:nvSpPr>
          <p:cNvPr id="5" name="TextBox 4"/>
          <p:cNvSpPr txBox="1"/>
          <p:nvPr/>
        </p:nvSpPr>
        <p:spPr>
          <a:xfrm>
            <a:off x="494180" y="1116194"/>
            <a:ext cx="5431859"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The Stamp Act</a:t>
            </a:r>
          </a:p>
        </p:txBody>
      </p:sp>
      <p:sp>
        <p:nvSpPr>
          <p:cNvPr id="10" name="TextBox 9"/>
          <p:cNvSpPr txBox="1"/>
          <p:nvPr/>
        </p:nvSpPr>
        <p:spPr>
          <a:xfrm>
            <a:off x="387618" y="1917047"/>
            <a:ext cx="3924507" cy="3046988"/>
          </a:xfrm>
          <a:prstGeom prst="rect">
            <a:avLst/>
          </a:prstGeom>
          <a:noFill/>
        </p:spPr>
        <p:txBody>
          <a:bodyPr wrap="square" rtlCol="0">
            <a:spAutoFit/>
          </a:bodyPr>
          <a:lstStyle/>
          <a:p>
            <a:r>
              <a:rPr lang="en-US" sz="2400" smtClean="0">
                <a:solidFill>
                  <a:srgbClr val="FF0000"/>
                </a:solidFill>
                <a:latin typeface="SDMSugar" panose="02000603000000000000" pitchFamily="2" charset="0"/>
                <a:ea typeface="SDMSugar" panose="02000603000000000000" pitchFamily="2" charset="0"/>
              </a:rPr>
              <a:t>The Stamp Act </a:t>
            </a:r>
            <a:r>
              <a:rPr lang="en-US" sz="2400" smtClean="0">
                <a:latin typeface="SDMSugar" panose="02000603000000000000" pitchFamily="2" charset="0"/>
                <a:ea typeface="SDMSugar" panose="02000603000000000000" pitchFamily="2" charset="0"/>
              </a:rPr>
              <a:t>affected </a:t>
            </a:r>
            <a:r>
              <a:rPr lang="en-US" sz="2400">
                <a:latin typeface="SDMSugar" panose="02000603000000000000" pitchFamily="2" charset="0"/>
                <a:ea typeface="SDMSugar" panose="02000603000000000000" pitchFamily="2" charset="0"/>
              </a:rPr>
              <a:t>all legal documents, magazines, playing cards, newspapers and many other types of printed materials. The documents had to be printed on special paper made in London. </a:t>
            </a:r>
          </a:p>
        </p:txBody>
      </p:sp>
      <p:pic>
        <p:nvPicPr>
          <p:cNvPr id="3" name="Picture 2"/>
          <p:cNvPicPr>
            <a:picLocks noChangeAspect="1"/>
          </p:cNvPicPr>
          <p:nvPr/>
        </p:nvPicPr>
        <p:blipFill>
          <a:blip r:embed="rId4"/>
          <a:stretch>
            <a:fillRect/>
          </a:stretch>
        </p:blipFill>
        <p:spPr>
          <a:xfrm>
            <a:off x="4312125" y="2196028"/>
            <a:ext cx="4672228" cy="1955816"/>
          </a:xfrm>
          <a:prstGeom prst="rect">
            <a:avLst/>
          </a:prstGeom>
        </p:spPr>
      </p:pic>
      <p:sp>
        <p:nvSpPr>
          <p:cNvPr id="6" name="TextBox 5"/>
          <p:cNvSpPr txBox="1"/>
          <p:nvPr/>
        </p:nvSpPr>
        <p:spPr>
          <a:xfrm>
            <a:off x="4561913" y="4231403"/>
            <a:ext cx="4067178" cy="646331"/>
          </a:xfrm>
          <a:prstGeom prst="rect">
            <a:avLst/>
          </a:prstGeom>
          <a:noFill/>
        </p:spPr>
        <p:txBody>
          <a:bodyPr wrap="square" rtlCol="0">
            <a:spAutoFit/>
          </a:bodyPr>
          <a:lstStyle/>
          <a:p>
            <a:pPr algn="ctr"/>
            <a:r>
              <a:rPr lang="en-US">
                <a:latin typeface="KG What the Teacher Wants" panose="02000000000000000000" pitchFamily="2" charset="0"/>
              </a:rPr>
              <a:t>Examples of stamps embossed on paper to show the tax had been paid</a:t>
            </a:r>
          </a:p>
        </p:txBody>
      </p:sp>
      <p:sp>
        <p:nvSpPr>
          <p:cNvPr id="11" name="TextBox 10"/>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1077863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441" y="-1143000"/>
            <a:ext cx="6858000" cy="9144000"/>
          </a:xfrm>
          <a:prstGeom prst="rect">
            <a:avLst/>
          </a:prstGeom>
        </p:spPr>
      </p:pic>
      <p:sp>
        <p:nvSpPr>
          <p:cNvPr id="5" name="TextBox 4"/>
          <p:cNvSpPr txBox="1"/>
          <p:nvPr/>
        </p:nvSpPr>
        <p:spPr>
          <a:xfrm>
            <a:off x="491226" y="924395"/>
            <a:ext cx="5431859"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The Townshend Acts</a:t>
            </a:r>
          </a:p>
        </p:txBody>
      </p:sp>
      <p:sp>
        <p:nvSpPr>
          <p:cNvPr id="10" name="TextBox 9"/>
          <p:cNvSpPr txBox="1"/>
          <p:nvPr/>
        </p:nvSpPr>
        <p:spPr>
          <a:xfrm>
            <a:off x="491226" y="1683209"/>
            <a:ext cx="5155438" cy="1384995"/>
          </a:xfrm>
          <a:prstGeom prst="rect">
            <a:avLst/>
          </a:prstGeom>
          <a:noFill/>
        </p:spPr>
        <p:txBody>
          <a:bodyPr wrap="square" rtlCol="0">
            <a:spAutoFit/>
          </a:bodyPr>
          <a:lstStyle/>
          <a:p>
            <a:r>
              <a:rPr lang="en-US" sz="2800" smtClean="0">
                <a:latin typeface="SDMSugar" panose="02000603000000000000" pitchFamily="2" charset="0"/>
                <a:ea typeface="SDMSugar" panose="02000603000000000000" pitchFamily="2" charset="0"/>
              </a:rPr>
              <a:t>The </a:t>
            </a:r>
            <a:r>
              <a:rPr lang="en-US" sz="2800" smtClean="0">
                <a:solidFill>
                  <a:srgbClr val="FF0000"/>
                </a:solidFill>
                <a:latin typeface="SDMSugar" panose="02000603000000000000" pitchFamily="2" charset="0"/>
                <a:ea typeface="SDMSugar" panose="02000603000000000000" pitchFamily="2" charset="0"/>
              </a:rPr>
              <a:t>Townshend </a:t>
            </a:r>
            <a:r>
              <a:rPr lang="en-US" sz="2800">
                <a:solidFill>
                  <a:srgbClr val="FF0000"/>
                </a:solidFill>
                <a:latin typeface="SDMSugar" panose="02000603000000000000" pitchFamily="2" charset="0"/>
                <a:ea typeface="SDMSugar" panose="02000603000000000000" pitchFamily="2" charset="0"/>
              </a:rPr>
              <a:t>laws </a:t>
            </a:r>
            <a:r>
              <a:rPr lang="en-US" sz="2800">
                <a:latin typeface="SDMSugar" panose="02000603000000000000" pitchFamily="2" charset="0"/>
                <a:ea typeface="SDMSugar" panose="02000603000000000000" pitchFamily="2" charset="0"/>
              </a:rPr>
              <a:t>placed new taxes on glass, lead, paint and tea.</a:t>
            </a:r>
          </a:p>
        </p:txBody>
      </p:sp>
      <p:pic>
        <p:nvPicPr>
          <p:cNvPr id="7" name="Picture 6"/>
          <p:cNvPicPr>
            <a:picLocks noChangeAspect="1"/>
          </p:cNvPicPr>
          <p:nvPr/>
        </p:nvPicPr>
        <p:blipFill>
          <a:blip r:embed="rId4"/>
          <a:stretch>
            <a:fillRect/>
          </a:stretch>
        </p:blipFill>
        <p:spPr>
          <a:xfrm>
            <a:off x="574598" y="3226350"/>
            <a:ext cx="1711935" cy="2577041"/>
          </a:xfrm>
          <a:prstGeom prst="rect">
            <a:avLst/>
          </a:prstGeom>
        </p:spPr>
      </p:pic>
      <p:pic>
        <p:nvPicPr>
          <p:cNvPr id="11" name="Picture 10"/>
          <p:cNvPicPr>
            <a:picLocks noChangeAspect="1"/>
          </p:cNvPicPr>
          <p:nvPr/>
        </p:nvPicPr>
        <p:blipFill>
          <a:blip r:embed="rId5"/>
          <a:stretch>
            <a:fillRect/>
          </a:stretch>
        </p:blipFill>
        <p:spPr>
          <a:xfrm>
            <a:off x="5923085" y="4687418"/>
            <a:ext cx="1902887" cy="1352051"/>
          </a:xfrm>
          <a:prstGeom prst="rect">
            <a:avLst/>
          </a:prstGeom>
        </p:spPr>
      </p:pic>
      <p:pic>
        <p:nvPicPr>
          <p:cNvPr id="12" name="Picture 11"/>
          <p:cNvPicPr>
            <a:picLocks noChangeAspect="1"/>
          </p:cNvPicPr>
          <p:nvPr/>
        </p:nvPicPr>
        <p:blipFill>
          <a:blip r:embed="rId6"/>
          <a:stretch>
            <a:fillRect/>
          </a:stretch>
        </p:blipFill>
        <p:spPr>
          <a:xfrm>
            <a:off x="6024016" y="1153763"/>
            <a:ext cx="2745026" cy="2346728"/>
          </a:xfrm>
          <a:prstGeom prst="rect">
            <a:avLst/>
          </a:prstGeom>
        </p:spPr>
      </p:pic>
      <p:sp>
        <p:nvSpPr>
          <p:cNvPr id="13" name="TextBox 12"/>
          <p:cNvSpPr txBox="1"/>
          <p:nvPr/>
        </p:nvSpPr>
        <p:spPr>
          <a:xfrm>
            <a:off x="7846891" y="5190565"/>
            <a:ext cx="983596" cy="507831"/>
          </a:xfrm>
          <a:prstGeom prst="rect">
            <a:avLst/>
          </a:prstGeom>
          <a:noFill/>
        </p:spPr>
        <p:txBody>
          <a:bodyPr wrap="square" rtlCol="0">
            <a:spAutoFit/>
          </a:bodyPr>
          <a:lstStyle/>
          <a:p>
            <a:r>
              <a:rPr lang="en-US" sz="2700">
                <a:latin typeface="KG What the Teacher Wants" panose="02000000000000000000" pitchFamily="2" charset="0"/>
              </a:rPr>
              <a:t>tea</a:t>
            </a:r>
          </a:p>
        </p:txBody>
      </p:sp>
      <p:sp>
        <p:nvSpPr>
          <p:cNvPr id="14" name="TextBox 13"/>
          <p:cNvSpPr txBox="1"/>
          <p:nvPr/>
        </p:nvSpPr>
        <p:spPr>
          <a:xfrm>
            <a:off x="6952932" y="3429000"/>
            <a:ext cx="1140857" cy="507831"/>
          </a:xfrm>
          <a:prstGeom prst="rect">
            <a:avLst/>
          </a:prstGeom>
          <a:noFill/>
        </p:spPr>
        <p:txBody>
          <a:bodyPr wrap="square" rtlCol="0">
            <a:spAutoFit/>
          </a:bodyPr>
          <a:lstStyle/>
          <a:p>
            <a:r>
              <a:rPr lang="en-US" sz="2700">
                <a:latin typeface="KG What the Teacher Wants" panose="02000000000000000000" pitchFamily="2" charset="0"/>
              </a:rPr>
              <a:t>paint</a:t>
            </a:r>
          </a:p>
        </p:txBody>
      </p:sp>
      <p:sp>
        <p:nvSpPr>
          <p:cNvPr id="15" name="TextBox 14"/>
          <p:cNvSpPr txBox="1"/>
          <p:nvPr/>
        </p:nvSpPr>
        <p:spPr>
          <a:xfrm>
            <a:off x="2297322" y="3313883"/>
            <a:ext cx="1140857" cy="507831"/>
          </a:xfrm>
          <a:prstGeom prst="rect">
            <a:avLst/>
          </a:prstGeom>
          <a:noFill/>
        </p:spPr>
        <p:txBody>
          <a:bodyPr wrap="square" rtlCol="0">
            <a:spAutoFit/>
          </a:bodyPr>
          <a:lstStyle/>
          <a:p>
            <a:r>
              <a:rPr lang="en-US" sz="2700">
                <a:latin typeface="KG What the Teacher Wants" panose="02000000000000000000" pitchFamily="2" charset="0"/>
              </a:rPr>
              <a:t>glass</a:t>
            </a:r>
          </a:p>
        </p:txBody>
      </p:sp>
      <p:pic>
        <p:nvPicPr>
          <p:cNvPr id="16" name="Picture 15"/>
          <p:cNvPicPr>
            <a:picLocks noChangeAspect="1"/>
          </p:cNvPicPr>
          <p:nvPr/>
        </p:nvPicPr>
        <p:blipFill>
          <a:blip r:embed="rId7"/>
          <a:stretch>
            <a:fillRect/>
          </a:stretch>
        </p:blipFill>
        <p:spPr>
          <a:xfrm>
            <a:off x="2704586" y="4603242"/>
            <a:ext cx="2728103" cy="1421606"/>
          </a:xfrm>
          <a:prstGeom prst="rect">
            <a:avLst/>
          </a:prstGeom>
        </p:spPr>
      </p:pic>
      <p:sp>
        <p:nvSpPr>
          <p:cNvPr id="17" name="TextBox 16"/>
          <p:cNvSpPr txBox="1"/>
          <p:nvPr/>
        </p:nvSpPr>
        <p:spPr>
          <a:xfrm>
            <a:off x="2775227" y="4036886"/>
            <a:ext cx="2586819" cy="507831"/>
          </a:xfrm>
          <a:prstGeom prst="rect">
            <a:avLst/>
          </a:prstGeom>
          <a:noFill/>
        </p:spPr>
        <p:txBody>
          <a:bodyPr wrap="square" rtlCol="0">
            <a:spAutoFit/>
          </a:bodyPr>
          <a:lstStyle/>
          <a:p>
            <a:r>
              <a:rPr lang="en-US" sz="2700">
                <a:latin typeface="KG What the Teacher Wants" panose="02000000000000000000" pitchFamily="2" charset="0"/>
              </a:rPr>
              <a:t>lead musket balls</a:t>
            </a:r>
          </a:p>
        </p:txBody>
      </p:sp>
      <p:sp>
        <p:nvSpPr>
          <p:cNvPr id="18" name="TextBox 17"/>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1299793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441" y="-1143000"/>
            <a:ext cx="6858000" cy="9144000"/>
          </a:xfrm>
          <a:prstGeom prst="rect">
            <a:avLst/>
          </a:prstGeom>
        </p:spPr>
      </p:pic>
      <p:sp>
        <p:nvSpPr>
          <p:cNvPr id="5" name="TextBox 4"/>
          <p:cNvSpPr txBox="1"/>
          <p:nvPr/>
        </p:nvSpPr>
        <p:spPr>
          <a:xfrm>
            <a:off x="365709" y="476017"/>
            <a:ext cx="5431859"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The Sons of Liberty</a:t>
            </a:r>
          </a:p>
        </p:txBody>
      </p:sp>
      <p:sp>
        <p:nvSpPr>
          <p:cNvPr id="10" name="TextBox 9"/>
          <p:cNvSpPr txBox="1"/>
          <p:nvPr/>
        </p:nvSpPr>
        <p:spPr>
          <a:xfrm>
            <a:off x="455738" y="1699281"/>
            <a:ext cx="5251800" cy="3108543"/>
          </a:xfrm>
          <a:prstGeom prst="rect">
            <a:avLst/>
          </a:prstGeom>
          <a:noFill/>
        </p:spPr>
        <p:txBody>
          <a:bodyPr wrap="square" rtlCol="0">
            <a:spAutoFit/>
          </a:bodyPr>
          <a:lstStyle/>
          <a:p>
            <a:r>
              <a:rPr lang="en-US" sz="2800" smtClean="0">
                <a:latin typeface="SDMSugar" panose="02000603000000000000" pitchFamily="2" charset="0"/>
                <a:ea typeface="SDMSugar" panose="02000603000000000000" pitchFamily="2" charset="0"/>
              </a:rPr>
              <a:t>The colonists formed a secret organization called the </a:t>
            </a:r>
            <a:r>
              <a:rPr lang="en-US" sz="2800" smtClean="0">
                <a:solidFill>
                  <a:srgbClr val="FF0000"/>
                </a:solidFill>
                <a:latin typeface="SDMSugar" panose="02000603000000000000" pitchFamily="2" charset="0"/>
                <a:ea typeface="SDMSugar" panose="02000603000000000000" pitchFamily="2" charset="0"/>
              </a:rPr>
              <a:t>Sons </a:t>
            </a:r>
            <a:r>
              <a:rPr lang="en-US" sz="2800">
                <a:solidFill>
                  <a:srgbClr val="FF0000"/>
                </a:solidFill>
                <a:latin typeface="SDMSugar" panose="02000603000000000000" pitchFamily="2" charset="0"/>
                <a:ea typeface="SDMSugar" panose="02000603000000000000" pitchFamily="2" charset="0"/>
              </a:rPr>
              <a:t>of Liberty</a:t>
            </a:r>
            <a:r>
              <a:rPr lang="en-US" sz="2800">
                <a:latin typeface="SDMSugar" panose="02000603000000000000" pitchFamily="2" charset="0"/>
                <a:ea typeface="SDMSugar" panose="02000603000000000000" pitchFamily="2" charset="0"/>
              </a:rPr>
              <a:t>. This group marched and protested taxation by the British government. </a:t>
            </a:r>
            <a:r>
              <a:rPr lang="en-US" sz="2800" smtClean="0">
                <a:latin typeface="SDMSugar" panose="02000603000000000000" pitchFamily="2" charset="0"/>
                <a:ea typeface="SDMSugar" panose="02000603000000000000" pitchFamily="2" charset="0"/>
              </a:rPr>
              <a:t>They dumped </a:t>
            </a:r>
            <a:r>
              <a:rPr lang="en-US" sz="2800">
                <a:latin typeface="SDMSugar" panose="02000603000000000000" pitchFamily="2" charset="0"/>
                <a:ea typeface="SDMSugar" panose="02000603000000000000" pitchFamily="2" charset="0"/>
              </a:rPr>
              <a:t>three shiploads of tea into the Boston Harbor</a:t>
            </a:r>
            <a:r>
              <a:rPr lang="en-US" sz="2800" smtClean="0">
                <a:latin typeface="SDMSugar" panose="02000603000000000000" pitchFamily="2" charset="0"/>
                <a:ea typeface="SDMSugar" panose="02000603000000000000" pitchFamily="2" charset="0"/>
              </a:rPr>
              <a:t>. </a:t>
            </a:r>
            <a:endParaRPr lang="en-US" sz="2800">
              <a:latin typeface="SDMSugar" panose="02000603000000000000" pitchFamily="2" charset="0"/>
              <a:ea typeface="SDMSugar" panose="02000603000000000000" pitchFamily="2" charset="0"/>
            </a:endParaRPr>
          </a:p>
        </p:txBody>
      </p:sp>
      <p:sp>
        <p:nvSpPr>
          <p:cNvPr id="6" name="TextBox 5"/>
          <p:cNvSpPr txBox="1"/>
          <p:nvPr/>
        </p:nvSpPr>
        <p:spPr>
          <a:xfrm>
            <a:off x="5555699" y="5087511"/>
            <a:ext cx="3372015" cy="646331"/>
          </a:xfrm>
          <a:prstGeom prst="rect">
            <a:avLst/>
          </a:prstGeom>
          <a:noFill/>
        </p:spPr>
        <p:txBody>
          <a:bodyPr wrap="square" rtlCol="0">
            <a:spAutoFit/>
          </a:bodyPr>
          <a:lstStyle/>
          <a:p>
            <a:pPr algn="ctr"/>
            <a:r>
              <a:rPr lang="en-US">
                <a:latin typeface="KG What the Teacher Wants" panose="02000000000000000000" pitchFamily="2" charset="0"/>
              </a:rPr>
              <a:t>Procession in New York in opposition to the Stamp Act</a:t>
            </a:r>
          </a:p>
        </p:txBody>
      </p:sp>
      <p:pic>
        <p:nvPicPr>
          <p:cNvPr id="4" name="Picture 3"/>
          <p:cNvPicPr>
            <a:picLocks noChangeAspect="1"/>
          </p:cNvPicPr>
          <p:nvPr/>
        </p:nvPicPr>
        <p:blipFill>
          <a:blip r:embed="rId4"/>
          <a:stretch>
            <a:fillRect/>
          </a:stretch>
        </p:blipFill>
        <p:spPr>
          <a:xfrm>
            <a:off x="5617509" y="1191599"/>
            <a:ext cx="3310205" cy="3873480"/>
          </a:xfrm>
          <a:prstGeom prst="rect">
            <a:avLst/>
          </a:prstGeom>
        </p:spPr>
      </p:pic>
      <p:sp>
        <p:nvSpPr>
          <p:cNvPr id="11" name="TextBox 10"/>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3156762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441" y="-1143000"/>
            <a:ext cx="6858000" cy="9144000"/>
          </a:xfrm>
          <a:prstGeom prst="rect">
            <a:avLst/>
          </a:prstGeom>
        </p:spPr>
      </p:pic>
      <p:sp>
        <p:nvSpPr>
          <p:cNvPr id="5" name="TextBox 4"/>
          <p:cNvSpPr txBox="1"/>
          <p:nvPr/>
        </p:nvSpPr>
        <p:spPr>
          <a:xfrm>
            <a:off x="645254" y="340075"/>
            <a:ext cx="3409236"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Boycotts</a:t>
            </a:r>
          </a:p>
        </p:txBody>
      </p:sp>
      <p:sp>
        <p:nvSpPr>
          <p:cNvPr id="10" name="TextBox 9"/>
          <p:cNvSpPr txBox="1"/>
          <p:nvPr/>
        </p:nvSpPr>
        <p:spPr>
          <a:xfrm>
            <a:off x="380301" y="1055656"/>
            <a:ext cx="4444977" cy="5693866"/>
          </a:xfrm>
          <a:prstGeom prst="rect">
            <a:avLst/>
          </a:prstGeom>
          <a:noFill/>
        </p:spPr>
        <p:txBody>
          <a:bodyPr wrap="square" rtlCol="0">
            <a:spAutoFit/>
          </a:bodyPr>
          <a:lstStyle/>
          <a:p>
            <a:r>
              <a:rPr lang="en-US" sz="2800" smtClean="0">
                <a:latin typeface="SDMSugar" panose="02000603000000000000" pitchFamily="2" charset="0"/>
                <a:ea typeface="SDMSugar" panose="02000603000000000000" pitchFamily="2" charset="0"/>
              </a:rPr>
              <a:t>In protest, colonists </a:t>
            </a:r>
            <a:r>
              <a:rPr lang="en-US" sz="2800">
                <a:solidFill>
                  <a:srgbClr val="FF0000"/>
                </a:solidFill>
                <a:latin typeface="SDMSugar" panose="02000603000000000000" pitchFamily="2" charset="0"/>
                <a:ea typeface="SDMSugar" panose="02000603000000000000" pitchFamily="2" charset="0"/>
              </a:rPr>
              <a:t>boycotted</a:t>
            </a:r>
            <a:r>
              <a:rPr lang="en-US" sz="2800">
                <a:latin typeface="SDMSugar" panose="02000603000000000000" pitchFamily="2" charset="0"/>
                <a:ea typeface="SDMSugar" panose="02000603000000000000" pitchFamily="2" charset="0"/>
              </a:rPr>
              <a:t> English tea. American colonists in Philadelphia and New York turned tea ships back to Britain. In Charleston, the tea cargo was left to rot on the docks. In Boston, three shiploads of tea were dumped into the Harbor. This became known as the </a:t>
            </a:r>
            <a:endParaRPr lang="en-US" sz="2800" smtClean="0">
              <a:latin typeface="SDMSugar" panose="02000603000000000000" pitchFamily="2" charset="0"/>
              <a:ea typeface="SDMSugar" panose="02000603000000000000" pitchFamily="2" charset="0"/>
            </a:endParaRPr>
          </a:p>
          <a:p>
            <a:r>
              <a:rPr lang="en-US" sz="2800" smtClean="0">
                <a:solidFill>
                  <a:srgbClr val="FF0000"/>
                </a:solidFill>
                <a:latin typeface="SDMSugar" panose="02000603000000000000" pitchFamily="2" charset="0"/>
                <a:ea typeface="SDMSugar" panose="02000603000000000000" pitchFamily="2" charset="0"/>
              </a:rPr>
              <a:t>Boston </a:t>
            </a:r>
            <a:r>
              <a:rPr lang="en-US" sz="2800">
                <a:solidFill>
                  <a:srgbClr val="FF0000"/>
                </a:solidFill>
                <a:latin typeface="SDMSugar" panose="02000603000000000000" pitchFamily="2" charset="0"/>
                <a:ea typeface="SDMSugar" panose="02000603000000000000" pitchFamily="2" charset="0"/>
              </a:rPr>
              <a:t>Tea Party.</a:t>
            </a:r>
          </a:p>
        </p:txBody>
      </p:sp>
      <p:sp>
        <p:nvSpPr>
          <p:cNvPr id="6" name="TextBox 5"/>
          <p:cNvSpPr txBox="1"/>
          <p:nvPr/>
        </p:nvSpPr>
        <p:spPr>
          <a:xfrm>
            <a:off x="4899973" y="4988460"/>
            <a:ext cx="4067178" cy="369332"/>
          </a:xfrm>
          <a:prstGeom prst="rect">
            <a:avLst/>
          </a:prstGeom>
          <a:noFill/>
        </p:spPr>
        <p:txBody>
          <a:bodyPr wrap="square" rtlCol="0">
            <a:spAutoFit/>
          </a:bodyPr>
          <a:lstStyle/>
          <a:p>
            <a:pPr algn="ctr"/>
            <a:r>
              <a:rPr lang="en-US">
                <a:latin typeface="KG What the Teacher Wants" panose="02000000000000000000" pitchFamily="2" charset="0"/>
              </a:rPr>
              <a:t>The Boston Tea Party</a:t>
            </a:r>
          </a:p>
        </p:txBody>
      </p:sp>
      <p:pic>
        <p:nvPicPr>
          <p:cNvPr id="2" name="Picture 1"/>
          <p:cNvPicPr>
            <a:picLocks noChangeAspect="1"/>
          </p:cNvPicPr>
          <p:nvPr/>
        </p:nvPicPr>
        <p:blipFill>
          <a:blip r:embed="rId4"/>
          <a:stretch>
            <a:fillRect/>
          </a:stretch>
        </p:blipFill>
        <p:spPr>
          <a:xfrm>
            <a:off x="5001567" y="1570846"/>
            <a:ext cx="3965584" cy="3384196"/>
          </a:xfrm>
          <a:prstGeom prst="rect">
            <a:avLst/>
          </a:prstGeom>
        </p:spPr>
      </p:pic>
      <p:sp>
        <p:nvSpPr>
          <p:cNvPr id="11" name="TextBox 10"/>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213423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441" y="-1143000"/>
            <a:ext cx="6858000" cy="9144000"/>
          </a:xfrm>
          <a:prstGeom prst="rect">
            <a:avLst/>
          </a:prstGeom>
        </p:spPr>
      </p:pic>
      <p:sp>
        <p:nvSpPr>
          <p:cNvPr id="5" name="TextBox 4"/>
          <p:cNvSpPr txBox="1"/>
          <p:nvPr/>
        </p:nvSpPr>
        <p:spPr>
          <a:xfrm>
            <a:off x="979673" y="468848"/>
            <a:ext cx="5431859"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The Boston Blockade</a:t>
            </a:r>
          </a:p>
        </p:txBody>
      </p:sp>
      <p:sp>
        <p:nvSpPr>
          <p:cNvPr id="10" name="TextBox 9"/>
          <p:cNvSpPr txBox="1"/>
          <p:nvPr/>
        </p:nvSpPr>
        <p:spPr>
          <a:xfrm>
            <a:off x="685922" y="4368085"/>
            <a:ext cx="7751981" cy="2246769"/>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England shut down the </a:t>
            </a:r>
            <a:r>
              <a:rPr lang="en-US" sz="2800">
                <a:solidFill>
                  <a:srgbClr val="FF0000"/>
                </a:solidFill>
                <a:latin typeface="SDMSugar" panose="02000603000000000000" pitchFamily="2" charset="0"/>
                <a:ea typeface="SDMSugar" panose="02000603000000000000" pitchFamily="2" charset="0"/>
              </a:rPr>
              <a:t>Boston Harbor </a:t>
            </a:r>
            <a:r>
              <a:rPr lang="en-US" sz="2800">
                <a:latin typeface="SDMSugar" panose="02000603000000000000" pitchFamily="2" charset="0"/>
                <a:ea typeface="SDMSugar" panose="02000603000000000000" pitchFamily="2" charset="0"/>
              </a:rPr>
              <a:t>in response to the Boston Tea Party. This punished both the American rebels, and also people loyal to England. The colonies </a:t>
            </a:r>
            <a:r>
              <a:rPr lang="en-US" sz="2800" smtClean="0">
                <a:latin typeface="SDMSugar" panose="02000603000000000000" pitchFamily="2" charset="0"/>
                <a:ea typeface="SDMSugar" panose="02000603000000000000" pitchFamily="2" charset="0"/>
              </a:rPr>
              <a:t>united and sent supplies </a:t>
            </a:r>
            <a:r>
              <a:rPr lang="en-US" sz="2800">
                <a:latin typeface="SDMSugar" panose="02000603000000000000" pitchFamily="2" charset="0"/>
                <a:ea typeface="SDMSugar" panose="02000603000000000000" pitchFamily="2" charset="0"/>
              </a:rPr>
              <a:t>to the people of Boston.</a:t>
            </a:r>
          </a:p>
        </p:txBody>
      </p:sp>
      <p:pic>
        <p:nvPicPr>
          <p:cNvPr id="3" name="Picture 2"/>
          <p:cNvPicPr>
            <a:picLocks noChangeAspect="1"/>
          </p:cNvPicPr>
          <p:nvPr/>
        </p:nvPicPr>
        <p:blipFill>
          <a:blip r:embed="rId4"/>
          <a:stretch>
            <a:fillRect/>
          </a:stretch>
        </p:blipFill>
        <p:spPr>
          <a:xfrm>
            <a:off x="869465" y="1355254"/>
            <a:ext cx="5652277" cy="3012831"/>
          </a:xfrm>
          <a:prstGeom prst="rect">
            <a:avLst/>
          </a:prstGeom>
        </p:spPr>
      </p:pic>
      <p:sp>
        <p:nvSpPr>
          <p:cNvPr id="4" name="TextBox 3"/>
          <p:cNvSpPr txBox="1"/>
          <p:nvPr/>
        </p:nvSpPr>
        <p:spPr>
          <a:xfrm>
            <a:off x="6773955" y="2257042"/>
            <a:ext cx="1836600" cy="738664"/>
          </a:xfrm>
          <a:prstGeom prst="rect">
            <a:avLst/>
          </a:prstGeom>
          <a:noFill/>
        </p:spPr>
        <p:txBody>
          <a:bodyPr wrap="square" rtlCol="0">
            <a:spAutoFit/>
          </a:bodyPr>
          <a:lstStyle/>
          <a:p>
            <a:r>
              <a:rPr lang="en-US" sz="2100">
                <a:latin typeface="KG What the Teacher Wants" panose="02000000000000000000" pitchFamily="2" charset="0"/>
              </a:rPr>
              <a:t>Boston Harbor in the mid 1770s</a:t>
            </a:r>
          </a:p>
        </p:txBody>
      </p:sp>
      <p:sp>
        <p:nvSpPr>
          <p:cNvPr id="11" name="TextBox 10"/>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2377848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3000" y="-1143000"/>
            <a:ext cx="6857999" cy="9144000"/>
          </a:xfrm>
          <a:prstGeom prst="rect">
            <a:avLst/>
          </a:prstGeom>
        </p:spPr>
      </p:pic>
      <p:sp>
        <p:nvSpPr>
          <p:cNvPr id="5" name="TextBox 4"/>
          <p:cNvSpPr txBox="1"/>
          <p:nvPr/>
        </p:nvSpPr>
        <p:spPr>
          <a:xfrm>
            <a:off x="590676" y="334507"/>
            <a:ext cx="8078321" cy="715581"/>
          </a:xfrm>
          <a:prstGeom prst="rect">
            <a:avLst/>
          </a:prstGeom>
          <a:noFill/>
        </p:spPr>
        <p:txBody>
          <a:bodyPr wrap="square" rtlCol="0">
            <a:spAutoFit/>
          </a:bodyPr>
          <a:lstStyle/>
          <a:p>
            <a:pPr algn="ctr"/>
            <a:r>
              <a:rPr lang="en-US" sz="4050">
                <a:latin typeface="SDMSugar" panose="02000603000000000000" pitchFamily="2" charset="0"/>
                <a:ea typeface="SDMSugar" panose="02000603000000000000" pitchFamily="2" charset="0"/>
              </a:rPr>
              <a:t>The Revolutionary War Begins</a:t>
            </a:r>
          </a:p>
        </p:txBody>
      </p:sp>
      <p:sp>
        <p:nvSpPr>
          <p:cNvPr id="10" name="TextBox 9"/>
          <p:cNvSpPr txBox="1"/>
          <p:nvPr/>
        </p:nvSpPr>
        <p:spPr>
          <a:xfrm>
            <a:off x="179774" y="1050088"/>
            <a:ext cx="8900124" cy="2246769"/>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In 1775, </a:t>
            </a:r>
            <a:r>
              <a:rPr lang="en-US" sz="2800" smtClean="0">
                <a:latin typeface="SDMSugar" panose="02000603000000000000" pitchFamily="2" charset="0"/>
                <a:ea typeface="SDMSugar" panose="02000603000000000000" pitchFamily="2" charset="0"/>
              </a:rPr>
              <a:t>when British troops were sent to confiscate a cache of weapons from the colonists, the colonists fought back and won. That first shot at Lexington came to be known as the </a:t>
            </a:r>
            <a:r>
              <a:rPr lang="en-US" sz="2800" smtClean="0">
                <a:solidFill>
                  <a:srgbClr val="FF0000"/>
                </a:solidFill>
                <a:latin typeface="SDMSugar" panose="02000603000000000000" pitchFamily="2" charset="0"/>
                <a:ea typeface="SDMSugar" panose="02000603000000000000" pitchFamily="2" charset="0"/>
              </a:rPr>
              <a:t>The Shot Heard Round the World</a:t>
            </a:r>
            <a:r>
              <a:rPr lang="en-US" sz="2800" smtClean="0">
                <a:latin typeface="SDMSugar" panose="02000603000000000000" pitchFamily="2" charset="0"/>
                <a:ea typeface="SDMSugar" panose="02000603000000000000" pitchFamily="2" charset="0"/>
              </a:rPr>
              <a:t>. It gave the colonists confidence to fight the war ahead.</a:t>
            </a:r>
            <a:endParaRPr lang="en-US" sz="2800">
              <a:latin typeface="SDMSugar" panose="02000603000000000000" pitchFamily="2" charset="0"/>
              <a:ea typeface="SDMSugar" panose="02000603000000000000" pitchFamily="2" charset="0"/>
            </a:endParaRPr>
          </a:p>
        </p:txBody>
      </p:sp>
      <p:pic>
        <p:nvPicPr>
          <p:cNvPr id="2" name="Picture 1"/>
          <p:cNvPicPr>
            <a:picLocks noChangeAspect="1"/>
          </p:cNvPicPr>
          <p:nvPr/>
        </p:nvPicPr>
        <p:blipFill>
          <a:blip r:embed="rId4"/>
          <a:stretch>
            <a:fillRect/>
          </a:stretch>
        </p:blipFill>
        <p:spPr>
          <a:xfrm>
            <a:off x="443494" y="3602736"/>
            <a:ext cx="5905460" cy="2952730"/>
          </a:xfrm>
          <a:prstGeom prst="rect">
            <a:avLst/>
          </a:prstGeom>
        </p:spPr>
      </p:pic>
      <p:sp>
        <p:nvSpPr>
          <p:cNvPr id="7" name="TextBox 6"/>
          <p:cNvSpPr txBox="1"/>
          <p:nvPr/>
        </p:nvSpPr>
        <p:spPr>
          <a:xfrm>
            <a:off x="6444657" y="4172493"/>
            <a:ext cx="1836600" cy="1061829"/>
          </a:xfrm>
          <a:prstGeom prst="rect">
            <a:avLst/>
          </a:prstGeom>
          <a:noFill/>
        </p:spPr>
        <p:txBody>
          <a:bodyPr wrap="square" rtlCol="0">
            <a:spAutoFit/>
          </a:bodyPr>
          <a:lstStyle/>
          <a:p>
            <a:r>
              <a:rPr lang="en-US" sz="2100">
                <a:latin typeface="KG What the Teacher Wants" panose="02000000000000000000" pitchFamily="2" charset="0"/>
              </a:rPr>
              <a:t>The Battle of</a:t>
            </a:r>
          </a:p>
          <a:p>
            <a:r>
              <a:rPr lang="en-US" sz="2100" smtClean="0">
                <a:latin typeface="KG What the Teacher Wants" panose="02000000000000000000" pitchFamily="2" charset="0"/>
              </a:rPr>
              <a:t>Lexington, Massachusetts</a:t>
            </a:r>
            <a:endParaRPr lang="en-US" sz="2100">
              <a:latin typeface="KG What the Teacher Wants" panose="02000000000000000000" pitchFamily="2" charset="0"/>
            </a:endParaRPr>
          </a:p>
        </p:txBody>
      </p:sp>
      <p:sp>
        <p:nvSpPr>
          <p:cNvPr id="11" name="TextBox 10"/>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317682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57" y="2448663"/>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3000" y="-1143000"/>
            <a:ext cx="6858000" cy="9144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894" y="746454"/>
            <a:ext cx="2914652" cy="59641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098" y="1524735"/>
            <a:ext cx="7543800" cy="77137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9957" y="2380175"/>
            <a:ext cx="4505639" cy="648783"/>
          </a:xfrm>
          <a:prstGeom prst="rect">
            <a:avLst/>
          </a:prstGeom>
        </p:spPr>
      </p:pic>
      <p:pic>
        <p:nvPicPr>
          <p:cNvPr id="7" name="Picture 6"/>
          <p:cNvPicPr>
            <a:picLocks noChangeAspect="1"/>
          </p:cNvPicPr>
          <p:nvPr/>
        </p:nvPicPr>
        <p:blipFill>
          <a:blip r:embed="rId7"/>
          <a:stretch>
            <a:fillRect/>
          </a:stretch>
        </p:blipFill>
        <p:spPr>
          <a:xfrm>
            <a:off x="2139890" y="3113021"/>
            <a:ext cx="4945771" cy="3220883"/>
          </a:xfrm>
          <a:prstGeom prst="rect">
            <a:avLst/>
          </a:prstGeom>
        </p:spPr>
      </p:pic>
      <p:sp>
        <p:nvSpPr>
          <p:cNvPr id="10" name="TextBox 9"/>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1701852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8262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43000" y="-1143000"/>
            <a:ext cx="6858000" cy="9144000"/>
          </a:xfrm>
          <a:prstGeom prst="rect">
            <a:avLst/>
          </a:prstGeom>
        </p:spPr>
      </p:pic>
      <p:sp>
        <p:nvSpPr>
          <p:cNvPr id="2" name="TextBox 1"/>
          <p:cNvSpPr txBox="1"/>
          <p:nvPr/>
        </p:nvSpPr>
        <p:spPr>
          <a:xfrm>
            <a:off x="1730270" y="4680666"/>
            <a:ext cx="6756081" cy="954107"/>
          </a:xfrm>
          <a:prstGeom prst="rect">
            <a:avLst/>
          </a:prstGeom>
          <a:noFill/>
        </p:spPr>
        <p:txBody>
          <a:bodyPr wrap="square" rtlCol="0">
            <a:spAutoFit/>
          </a:bodyPr>
          <a:lstStyle/>
          <a:p>
            <a:r>
              <a:rPr lang="en-US" sz="2800" smtClean="0">
                <a:latin typeface="SDMSugar" panose="02000603000000000000" pitchFamily="2" charset="0"/>
                <a:ea typeface="SDMSugar" panose="02000603000000000000" pitchFamily="2" charset="0"/>
              </a:rPr>
              <a:t>By </a:t>
            </a:r>
            <a:r>
              <a:rPr lang="en-US" sz="2800">
                <a:latin typeface="SDMSugar" panose="02000603000000000000" pitchFamily="2" charset="0"/>
                <a:ea typeface="SDMSugar" panose="02000603000000000000" pitchFamily="2" charset="0"/>
              </a:rPr>
              <a:t>the mid 1700s, there were </a:t>
            </a:r>
            <a:r>
              <a:rPr lang="en-US" sz="2800">
                <a:solidFill>
                  <a:srgbClr val="FF0000"/>
                </a:solidFill>
                <a:latin typeface="SDMSugar" panose="02000603000000000000" pitchFamily="2" charset="0"/>
                <a:ea typeface="SDMSugar" panose="02000603000000000000" pitchFamily="2" charset="0"/>
              </a:rPr>
              <a:t>thirteen</a:t>
            </a:r>
            <a:r>
              <a:rPr lang="en-US" sz="2800">
                <a:latin typeface="SDMSugar" panose="02000603000000000000" pitchFamily="2" charset="0"/>
                <a:ea typeface="SDMSugar" panose="02000603000000000000" pitchFamily="2" charset="0"/>
              </a:rPr>
              <a:t> thriving English colonies in North America. </a:t>
            </a:r>
          </a:p>
        </p:txBody>
      </p:sp>
      <p:pic>
        <p:nvPicPr>
          <p:cNvPr id="4" name="Picture 3"/>
          <p:cNvPicPr>
            <a:picLocks noChangeAspect="1"/>
          </p:cNvPicPr>
          <p:nvPr/>
        </p:nvPicPr>
        <p:blipFill>
          <a:blip r:embed="rId3"/>
          <a:stretch>
            <a:fillRect/>
          </a:stretch>
        </p:blipFill>
        <p:spPr>
          <a:xfrm>
            <a:off x="2728162" y="439478"/>
            <a:ext cx="4178948" cy="3972069"/>
          </a:xfrm>
          <a:prstGeom prst="rect">
            <a:avLst/>
          </a:prstGeom>
        </p:spPr>
      </p:pic>
      <p:sp>
        <p:nvSpPr>
          <p:cNvPr id="10" name="TextBox 9"/>
          <p:cNvSpPr txBox="1"/>
          <p:nvPr/>
        </p:nvSpPr>
        <p:spPr>
          <a:xfrm>
            <a:off x="448621" y="1659881"/>
            <a:ext cx="2563299" cy="369332"/>
          </a:xfrm>
          <a:prstGeom prst="rect">
            <a:avLst/>
          </a:prstGeom>
          <a:noFill/>
        </p:spPr>
        <p:txBody>
          <a:bodyPr wrap="square" rtlCol="0">
            <a:spAutoFit/>
          </a:bodyPr>
          <a:lstStyle/>
          <a:p>
            <a:r>
              <a:rPr lang="en-US">
                <a:latin typeface="KG What the Teacher Wants" panose="02000000000000000000" pitchFamily="2" charset="0"/>
              </a:rPr>
              <a:t>The Thirteen Colonies</a:t>
            </a:r>
          </a:p>
        </p:txBody>
      </p:sp>
      <p:sp>
        <p:nvSpPr>
          <p:cNvPr id="6" name="TextBox 5"/>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57388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43000" y="-1143000"/>
            <a:ext cx="6858000" cy="9144000"/>
          </a:xfrm>
          <a:prstGeom prst="rect">
            <a:avLst/>
          </a:prstGeom>
        </p:spPr>
      </p:pic>
      <p:sp>
        <p:nvSpPr>
          <p:cNvPr id="2" name="TextBox 1"/>
          <p:cNvSpPr txBox="1"/>
          <p:nvPr/>
        </p:nvSpPr>
        <p:spPr>
          <a:xfrm>
            <a:off x="1402631" y="480531"/>
            <a:ext cx="6806020" cy="954107"/>
          </a:xfrm>
          <a:prstGeom prst="rect">
            <a:avLst/>
          </a:prstGeom>
          <a:noFill/>
        </p:spPr>
        <p:txBody>
          <a:bodyPr wrap="square" rtlCol="0">
            <a:spAutoFit/>
          </a:bodyPr>
          <a:lstStyle/>
          <a:p>
            <a:pPr algn="ctr"/>
            <a:r>
              <a:rPr lang="en-US" sz="2800">
                <a:latin typeface="SDMSugar" panose="02000603000000000000" pitchFamily="2" charset="0"/>
                <a:ea typeface="SDMSugar" panose="02000603000000000000" pitchFamily="2" charset="0"/>
              </a:rPr>
              <a:t>These are </a:t>
            </a:r>
            <a:r>
              <a:rPr lang="en-US" sz="2800" smtClean="0">
                <a:latin typeface="SDMSugar" panose="02000603000000000000" pitchFamily="2" charset="0"/>
                <a:ea typeface="SDMSugar" panose="02000603000000000000" pitchFamily="2" charset="0"/>
              </a:rPr>
              <a:t>the reasons free </a:t>
            </a:r>
            <a:r>
              <a:rPr lang="en-US" sz="2800">
                <a:latin typeface="SDMSugar" panose="02000603000000000000" pitchFamily="2" charset="0"/>
                <a:ea typeface="SDMSugar" panose="02000603000000000000" pitchFamily="2" charset="0"/>
              </a:rPr>
              <a:t>people came to America.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08" y="1958615"/>
            <a:ext cx="2693069" cy="2156559"/>
          </a:xfrm>
          <a:prstGeom prst="rect">
            <a:avLst/>
          </a:prstGeom>
        </p:spPr>
      </p:pic>
      <p:sp>
        <p:nvSpPr>
          <p:cNvPr id="6" name="TextBox 5"/>
          <p:cNvSpPr txBox="1"/>
          <p:nvPr/>
        </p:nvSpPr>
        <p:spPr>
          <a:xfrm>
            <a:off x="756923" y="4199722"/>
            <a:ext cx="2047693" cy="369332"/>
          </a:xfrm>
          <a:prstGeom prst="rect">
            <a:avLst/>
          </a:prstGeom>
          <a:noFill/>
        </p:spPr>
        <p:txBody>
          <a:bodyPr wrap="square" rtlCol="0">
            <a:spAutoFit/>
          </a:bodyPr>
          <a:lstStyle/>
          <a:p>
            <a:r>
              <a:rPr lang="en-US" smtClean="0">
                <a:solidFill>
                  <a:srgbClr val="FF0000"/>
                </a:solidFill>
                <a:latin typeface="KG What the Teacher Wants" panose="02000000000000000000" pitchFamily="2" charset="0"/>
              </a:rPr>
              <a:t>Religious Freedom</a:t>
            </a:r>
            <a:endParaRPr lang="en-US">
              <a:solidFill>
                <a:srgbClr val="FF0000"/>
              </a:solidFill>
              <a:latin typeface="KG What the Teacher Wants"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635" y="2174436"/>
            <a:ext cx="1474909" cy="1977158"/>
          </a:xfrm>
          <a:prstGeom prst="rect">
            <a:avLst/>
          </a:prstGeom>
        </p:spPr>
      </p:pic>
      <p:sp>
        <p:nvSpPr>
          <p:cNvPr id="9" name="TextBox 8"/>
          <p:cNvSpPr txBox="1"/>
          <p:nvPr/>
        </p:nvSpPr>
        <p:spPr>
          <a:xfrm>
            <a:off x="3892922" y="4245442"/>
            <a:ext cx="1825438" cy="369332"/>
          </a:xfrm>
          <a:prstGeom prst="rect">
            <a:avLst/>
          </a:prstGeom>
          <a:noFill/>
        </p:spPr>
        <p:txBody>
          <a:bodyPr wrap="square" rtlCol="0">
            <a:spAutoFit/>
          </a:bodyPr>
          <a:lstStyle/>
          <a:p>
            <a:r>
              <a:rPr lang="en-US">
                <a:solidFill>
                  <a:srgbClr val="FF0000"/>
                </a:solidFill>
                <a:latin typeface="KG What the Teacher Wants" panose="02000000000000000000" pitchFamily="2" charset="0"/>
              </a:rPr>
              <a:t>Economic Gain</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3756" y="1714193"/>
            <a:ext cx="1976366" cy="2465500"/>
          </a:xfrm>
          <a:prstGeom prst="rect">
            <a:avLst/>
          </a:prstGeom>
        </p:spPr>
      </p:pic>
      <p:sp>
        <p:nvSpPr>
          <p:cNvPr id="11" name="TextBox 10"/>
          <p:cNvSpPr txBox="1"/>
          <p:nvPr/>
        </p:nvSpPr>
        <p:spPr>
          <a:xfrm>
            <a:off x="6100336" y="4233280"/>
            <a:ext cx="3011199" cy="369332"/>
          </a:xfrm>
          <a:prstGeom prst="rect">
            <a:avLst/>
          </a:prstGeom>
          <a:noFill/>
        </p:spPr>
        <p:txBody>
          <a:bodyPr wrap="square" rtlCol="0">
            <a:spAutoFit/>
          </a:bodyPr>
          <a:lstStyle/>
          <a:p>
            <a:r>
              <a:rPr lang="en-US">
                <a:solidFill>
                  <a:srgbClr val="FF0000"/>
                </a:solidFill>
                <a:latin typeface="KG What the Teacher Wants" panose="02000000000000000000" pitchFamily="2" charset="0"/>
              </a:rPr>
              <a:t>To avoid debtors’ prison</a:t>
            </a:r>
          </a:p>
        </p:txBody>
      </p:sp>
      <p:sp>
        <p:nvSpPr>
          <p:cNvPr id="12" name="TextBox 11"/>
          <p:cNvSpPr txBox="1"/>
          <p:nvPr/>
        </p:nvSpPr>
        <p:spPr>
          <a:xfrm>
            <a:off x="2180102" y="5027744"/>
            <a:ext cx="5251077" cy="954107"/>
          </a:xfrm>
          <a:prstGeom prst="rect">
            <a:avLst/>
          </a:prstGeom>
          <a:noFill/>
        </p:spPr>
        <p:txBody>
          <a:bodyPr wrap="square" rtlCol="0">
            <a:spAutoFit/>
          </a:bodyPr>
          <a:lstStyle/>
          <a:p>
            <a:pPr algn="ctr"/>
            <a:r>
              <a:rPr lang="en-US" sz="2800">
                <a:latin typeface="SDMSugar" panose="02000603000000000000" pitchFamily="2" charset="0"/>
                <a:ea typeface="SDMSugar" panose="02000603000000000000" pitchFamily="2" charset="0"/>
              </a:rPr>
              <a:t>In America, people worked hard and enjoyed their freedoms.</a:t>
            </a:r>
          </a:p>
        </p:txBody>
      </p:sp>
      <p:sp>
        <p:nvSpPr>
          <p:cNvPr id="13" name="TextBox 12"/>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256820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43000" y="-1143000"/>
            <a:ext cx="6858000" cy="9144000"/>
          </a:xfrm>
          <a:prstGeom prst="rect">
            <a:avLst/>
          </a:prstGeom>
        </p:spPr>
      </p:pic>
      <p:sp>
        <p:nvSpPr>
          <p:cNvPr id="5" name="TextBox 4"/>
          <p:cNvSpPr txBox="1"/>
          <p:nvPr/>
        </p:nvSpPr>
        <p:spPr>
          <a:xfrm>
            <a:off x="876578" y="462926"/>
            <a:ext cx="3593726" cy="5262979"/>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For nearly 150 years, </a:t>
            </a:r>
            <a:r>
              <a:rPr lang="en-US" sz="2800">
                <a:solidFill>
                  <a:srgbClr val="FF0000"/>
                </a:solidFill>
                <a:latin typeface="SDMSugar" panose="02000603000000000000" pitchFamily="2" charset="0"/>
                <a:ea typeface="SDMSugar" panose="02000603000000000000" pitchFamily="2" charset="0"/>
              </a:rPr>
              <a:t>England ruled over the American colonies</a:t>
            </a:r>
            <a:r>
              <a:rPr lang="en-US" sz="2800">
                <a:latin typeface="SDMSugar" panose="02000603000000000000" pitchFamily="2" charset="0"/>
                <a:ea typeface="SDMSugar" panose="02000603000000000000" pitchFamily="2" charset="0"/>
              </a:rPr>
              <a:t>, and the colonies prospered. However, British troops became more and more involved with the colonies. The colonists began to worry they would lose their </a:t>
            </a:r>
            <a:r>
              <a:rPr lang="en-US" sz="2800" smtClean="0">
                <a:latin typeface="SDMSugar" panose="02000603000000000000" pitchFamily="2" charset="0"/>
                <a:ea typeface="SDMSugar" panose="02000603000000000000" pitchFamily="2" charset="0"/>
              </a:rPr>
              <a:t>freedoms.</a:t>
            </a:r>
            <a:endParaRPr lang="en-US" sz="2800">
              <a:latin typeface="SDMSugar" panose="02000603000000000000" pitchFamily="2" charset="0"/>
              <a:ea typeface="SDMSugar" panose="02000603000000000000" pitchFamily="2" charset="0"/>
            </a:endParaRPr>
          </a:p>
        </p:txBody>
      </p:sp>
      <p:pic>
        <p:nvPicPr>
          <p:cNvPr id="1026" name="Picture 2" descr="https://upload.wikimedia.org/wikipedia/commons/thumb/c/cf/George_II_by_Thomas_Hudson.jpg/320px-George_II_by_Thomas_Hud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071" y="835544"/>
            <a:ext cx="3531991" cy="54454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5071" y="1202514"/>
            <a:ext cx="3592869" cy="424434"/>
          </a:xfrm>
          <a:prstGeom prst="rect">
            <a:avLst/>
          </a:prstGeom>
          <a:noFill/>
        </p:spPr>
        <p:txBody>
          <a:bodyPr wrap="square" rtlCol="0">
            <a:spAutoFit/>
          </a:bodyPr>
          <a:lstStyle/>
          <a:p>
            <a:pPr algn="ctr"/>
            <a:r>
              <a:rPr lang="en-US" sz="2100">
                <a:solidFill>
                  <a:schemeClr val="bg1"/>
                </a:solidFill>
                <a:latin typeface="KG What the Teacher Wants" panose="02000000000000000000" pitchFamily="2" charset="0"/>
              </a:rPr>
              <a:t>King George II, 1727 - 1760</a:t>
            </a:r>
          </a:p>
        </p:txBody>
      </p:sp>
      <p:sp>
        <p:nvSpPr>
          <p:cNvPr id="7" name="TextBox 6"/>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339340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57" y="2448663"/>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3000" y="-1143000"/>
            <a:ext cx="6857999" cy="9144000"/>
          </a:xfrm>
          <a:prstGeom prst="rect">
            <a:avLst/>
          </a:prstGeom>
        </p:spPr>
      </p:pic>
      <p:sp>
        <p:nvSpPr>
          <p:cNvPr id="5" name="TextBox 4"/>
          <p:cNvSpPr txBox="1"/>
          <p:nvPr/>
        </p:nvSpPr>
        <p:spPr>
          <a:xfrm>
            <a:off x="371052" y="582067"/>
            <a:ext cx="3279403" cy="5693866"/>
          </a:xfrm>
          <a:prstGeom prst="rect">
            <a:avLst/>
          </a:prstGeom>
          <a:noFill/>
        </p:spPr>
        <p:txBody>
          <a:bodyPr wrap="square" rtlCol="0">
            <a:spAutoFit/>
          </a:bodyPr>
          <a:lstStyle/>
          <a:p>
            <a:r>
              <a:rPr lang="en-US" sz="2800" smtClean="0">
                <a:latin typeface="SDMSugar" panose="02000603000000000000" pitchFamily="2" charset="0"/>
                <a:ea typeface="SDMSugar" panose="02000603000000000000" pitchFamily="2" charset="0"/>
              </a:rPr>
              <a:t>England fought a long war in </a:t>
            </a:r>
            <a:r>
              <a:rPr lang="en-US" sz="2800">
                <a:latin typeface="SDMSugar" panose="02000603000000000000" pitchFamily="2" charset="0"/>
                <a:ea typeface="SDMSugar" panose="02000603000000000000" pitchFamily="2" charset="0"/>
              </a:rPr>
              <a:t>North America against the French and their Native American allies. This became known as the </a:t>
            </a:r>
            <a:r>
              <a:rPr lang="en-US" sz="2800">
                <a:solidFill>
                  <a:srgbClr val="FF0000"/>
                </a:solidFill>
                <a:latin typeface="SDMSugar" panose="02000603000000000000" pitchFamily="2" charset="0"/>
                <a:ea typeface="SDMSugar" panose="02000603000000000000" pitchFamily="2" charset="0"/>
              </a:rPr>
              <a:t>French and Indian War</a:t>
            </a:r>
            <a:r>
              <a:rPr lang="en-US" sz="2800">
                <a:latin typeface="SDMSugar" panose="02000603000000000000" pitchFamily="2" charset="0"/>
                <a:ea typeface="SDMSugar" panose="02000603000000000000" pitchFamily="2" charset="0"/>
              </a:rPr>
              <a:t>. It lasted over seven years. The English won the war, but it was very expensive!</a:t>
            </a:r>
          </a:p>
        </p:txBody>
      </p:sp>
      <p:pic>
        <p:nvPicPr>
          <p:cNvPr id="2050" name="Picture 2" descr="http://i984.photobucket.com/albums/ae323/Narwhal_EUIII/AAR%20WIA2/Cutepicture_zps7ea4f3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585" y="1198566"/>
            <a:ext cx="5182494" cy="38421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43673" y="5033801"/>
            <a:ext cx="2784317" cy="369332"/>
          </a:xfrm>
          <a:prstGeom prst="rect">
            <a:avLst/>
          </a:prstGeom>
          <a:noFill/>
        </p:spPr>
        <p:txBody>
          <a:bodyPr wrap="square" rtlCol="0">
            <a:spAutoFit/>
          </a:bodyPr>
          <a:lstStyle/>
          <a:p>
            <a:r>
              <a:rPr lang="en-US">
                <a:latin typeface="KG What the Teacher Wants" panose="02000000000000000000" pitchFamily="2" charset="0"/>
              </a:rPr>
              <a:t>The French and Indian War</a:t>
            </a:r>
          </a:p>
        </p:txBody>
      </p:sp>
      <p:sp>
        <p:nvSpPr>
          <p:cNvPr id="10" name="TextBox 9"/>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3293367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57" y="2448663"/>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3000" y="-1143000"/>
            <a:ext cx="6858000" cy="9144000"/>
          </a:xfrm>
          <a:prstGeom prst="rect">
            <a:avLst/>
          </a:prstGeom>
        </p:spPr>
      </p:pic>
      <p:sp>
        <p:nvSpPr>
          <p:cNvPr id="5" name="TextBox 4"/>
          <p:cNvSpPr txBox="1"/>
          <p:nvPr/>
        </p:nvSpPr>
        <p:spPr>
          <a:xfrm>
            <a:off x="639573" y="797510"/>
            <a:ext cx="3440768" cy="5693866"/>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England imposed a tax on the American colonists to pay for the </a:t>
            </a:r>
            <a:r>
              <a:rPr lang="en-US" sz="2800" smtClean="0">
                <a:latin typeface="SDMSugar" panose="02000603000000000000" pitchFamily="2" charset="0"/>
                <a:ea typeface="SDMSugar" panose="02000603000000000000" pitchFamily="2" charset="0"/>
              </a:rPr>
              <a:t>French and Indian war</a:t>
            </a:r>
            <a:r>
              <a:rPr lang="en-US" sz="2800">
                <a:latin typeface="SDMSugar" panose="02000603000000000000" pitchFamily="2" charset="0"/>
                <a:ea typeface="SDMSugar" panose="02000603000000000000" pitchFamily="2" charset="0"/>
              </a:rPr>
              <a:t>. The colonists thought this was very unfair. They did not even have a chance to vote on the tax! They called this </a:t>
            </a:r>
            <a:r>
              <a:rPr lang="en-US" sz="2800">
                <a:solidFill>
                  <a:srgbClr val="FF0000"/>
                </a:solidFill>
                <a:latin typeface="SDMSugar" panose="02000603000000000000" pitchFamily="2" charset="0"/>
                <a:ea typeface="SDMSugar" panose="02000603000000000000" pitchFamily="2" charset="0"/>
              </a:rPr>
              <a:t>“taxation without representation.”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9215" y="1169960"/>
            <a:ext cx="4050030" cy="4050030"/>
          </a:xfrm>
          <a:prstGeom prst="rect">
            <a:avLst/>
          </a:prstGeom>
        </p:spPr>
      </p:pic>
      <p:sp>
        <p:nvSpPr>
          <p:cNvPr id="6" name="TextBox 5"/>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36301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57" y="2448663"/>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3000" y="-1143000"/>
            <a:ext cx="6858000" cy="9144000"/>
          </a:xfrm>
          <a:prstGeom prst="rect">
            <a:avLst/>
          </a:prstGeom>
        </p:spPr>
      </p:pic>
      <p:sp>
        <p:nvSpPr>
          <p:cNvPr id="5" name="TextBox 4"/>
          <p:cNvSpPr txBox="1"/>
          <p:nvPr/>
        </p:nvSpPr>
        <p:spPr>
          <a:xfrm>
            <a:off x="6268240" y="1035424"/>
            <a:ext cx="2477937" cy="4401205"/>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The American colonists wanted some type of representation in the </a:t>
            </a:r>
            <a:r>
              <a:rPr lang="en-US" sz="2800">
                <a:solidFill>
                  <a:srgbClr val="FF0000"/>
                </a:solidFill>
                <a:latin typeface="SDMSugar" panose="02000603000000000000" pitchFamily="2" charset="0"/>
                <a:ea typeface="SDMSugar" panose="02000603000000000000" pitchFamily="2" charset="0"/>
              </a:rPr>
              <a:t>British Parliament </a:t>
            </a:r>
            <a:r>
              <a:rPr lang="en-US" sz="2800" smtClean="0">
                <a:latin typeface="SDMSugar" panose="02000603000000000000" pitchFamily="2" charset="0"/>
                <a:ea typeface="SDMSugar" panose="02000603000000000000" pitchFamily="2" charset="0"/>
              </a:rPr>
              <a:t>in England if </a:t>
            </a:r>
            <a:r>
              <a:rPr lang="en-US" sz="2800">
                <a:latin typeface="SDMSugar" panose="02000603000000000000" pitchFamily="2" charset="0"/>
                <a:ea typeface="SDMSugar" panose="02000603000000000000" pitchFamily="2" charset="0"/>
              </a:rPr>
              <a:t>they were to be taxed.</a:t>
            </a:r>
          </a:p>
        </p:txBody>
      </p:sp>
      <p:sp>
        <p:nvSpPr>
          <p:cNvPr id="3" name="TextBox 2"/>
          <p:cNvSpPr txBox="1"/>
          <p:nvPr/>
        </p:nvSpPr>
        <p:spPr>
          <a:xfrm>
            <a:off x="1680880" y="4951511"/>
            <a:ext cx="3536579" cy="461665"/>
          </a:xfrm>
          <a:prstGeom prst="rect">
            <a:avLst/>
          </a:prstGeom>
          <a:noFill/>
        </p:spPr>
        <p:txBody>
          <a:bodyPr wrap="square" rtlCol="0">
            <a:spAutoFit/>
          </a:bodyPr>
          <a:lstStyle/>
          <a:p>
            <a:r>
              <a:rPr lang="en-US" sz="2400">
                <a:latin typeface="KG What the Teacher Wants" panose="02000000000000000000" pitchFamily="2" charset="0"/>
              </a:rPr>
              <a:t>Great Britain’s Parliament</a:t>
            </a:r>
          </a:p>
        </p:txBody>
      </p:sp>
      <p:pic>
        <p:nvPicPr>
          <p:cNvPr id="3078" name="Picture 6" descr="Parliament in the 170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79" y="1035424"/>
            <a:ext cx="5594409" cy="39160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1248680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72" y="2257042"/>
            <a:ext cx="4424083" cy="25028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441" y="-1143000"/>
            <a:ext cx="6858000" cy="9144000"/>
          </a:xfrm>
          <a:prstGeom prst="rect">
            <a:avLst/>
          </a:prstGeom>
        </p:spPr>
      </p:pic>
      <p:sp>
        <p:nvSpPr>
          <p:cNvPr id="5" name="TextBox 4"/>
          <p:cNvSpPr txBox="1"/>
          <p:nvPr/>
        </p:nvSpPr>
        <p:spPr>
          <a:xfrm>
            <a:off x="4133952" y="1145387"/>
            <a:ext cx="4675298" cy="1815882"/>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The colonists sent a letter to </a:t>
            </a:r>
            <a:r>
              <a:rPr lang="en-US" sz="2800">
                <a:solidFill>
                  <a:srgbClr val="FF0000"/>
                </a:solidFill>
                <a:latin typeface="SDMSugar" panose="02000603000000000000" pitchFamily="2" charset="0"/>
                <a:ea typeface="SDMSugar" panose="02000603000000000000" pitchFamily="2" charset="0"/>
              </a:rPr>
              <a:t>King George III </a:t>
            </a:r>
            <a:r>
              <a:rPr lang="en-US" sz="2800">
                <a:latin typeface="SDMSugar" panose="02000603000000000000" pitchFamily="2" charset="0"/>
                <a:ea typeface="SDMSugar" panose="02000603000000000000" pitchFamily="2" charset="0"/>
              </a:rPr>
              <a:t>requesting to have representatives in Parliament.</a:t>
            </a:r>
          </a:p>
        </p:txBody>
      </p:sp>
      <p:sp>
        <p:nvSpPr>
          <p:cNvPr id="3" name="TextBox 2"/>
          <p:cNvSpPr txBox="1"/>
          <p:nvPr/>
        </p:nvSpPr>
        <p:spPr>
          <a:xfrm>
            <a:off x="4133952" y="3243498"/>
            <a:ext cx="4413998" cy="1384995"/>
          </a:xfrm>
          <a:prstGeom prst="rect">
            <a:avLst/>
          </a:prstGeom>
          <a:noFill/>
        </p:spPr>
        <p:txBody>
          <a:bodyPr wrap="square" rtlCol="0">
            <a:spAutoFit/>
          </a:bodyPr>
          <a:lstStyle/>
          <a:p>
            <a:r>
              <a:rPr lang="en-US" sz="2800">
                <a:latin typeface="SDMSugar" panose="02000603000000000000" pitchFamily="2" charset="0"/>
                <a:ea typeface="SDMSugar" panose="02000603000000000000" pitchFamily="2" charset="0"/>
              </a:rPr>
              <a:t>King George completely ignored their letter and their request.</a:t>
            </a:r>
          </a:p>
        </p:txBody>
      </p:sp>
      <p:grpSp>
        <p:nvGrpSpPr>
          <p:cNvPr id="6" name="Group 5"/>
          <p:cNvGrpSpPr/>
          <p:nvPr/>
        </p:nvGrpSpPr>
        <p:grpSpPr>
          <a:xfrm>
            <a:off x="530994" y="1438836"/>
            <a:ext cx="3531920" cy="3649521"/>
            <a:chOff x="695730" y="1637185"/>
            <a:chExt cx="3417887" cy="3383936"/>
          </a:xfrm>
        </p:grpSpPr>
        <p:sp>
          <p:nvSpPr>
            <p:cNvPr id="2" name="Vertical Scroll 1"/>
            <p:cNvSpPr/>
            <p:nvPr/>
          </p:nvSpPr>
          <p:spPr>
            <a:xfrm rot="20492649">
              <a:off x="695730" y="1637185"/>
              <a:ext cx="3417887" cy="3383936"/>
            </a:xfrm>
            <a:prstGeom prst="vertic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rot="20461775">
              <a:off x="1117156" y="2279456"/>
              <a:ext cx="1961891" cy="300082"/>
            </a:xfrm>
            <a:prstGeom prst="rect">
              <a:avLst/>
            </a:prstGeom>
            <a:noFill/>
          </p:spPr>
          <p:txBody>
            <a:bodyPr wrap="square" rtlCol="0">
              <a:spAutoFit/>
            </a:bodyPr>
            <a:lstStyle/>
            <a:p>
              <a:r>
                <a:rPr lang="en-US" sz="1350">
                  <a:latin typeface="Blackadder ITC" panose="04020505051007020D02" pitchFamily="82" charset="0"/>
                </a:rPr>
                <a:t>Dear King George, lll</a:t>
              </a:r>
            </a:p>
          </p:txBody>
        </p:sp>
      </p:grpSp>
      <p:sp>
        <p:nvSpPr>
          <p:cNvPr id="10" name="TextBox 9"/>
          <p:cNvSpPr txBox="1"/>
          <p:nvPr/>
        </p:nvSpPr>
        <p:spPr>
          <a:xfrm>
            <a:off x="7362957" y="6324634"/>
            <a:ext cx="1603562" cy="230832"/>
          </a:xfrm>
          <a:prstGeom prst="rect">
            <a:avLst/>
          </a:prstGeom>
          <a:noFill/>
        </p:spPr>
        <p:txBody>
          <a:bodyPr wrap="square" rtlCol="0">
            <a:spAutoFit/>
          </a:bodyPr>
          <a:lstStyle/>
          <a:p>
            <a:r>
              <a:rPr lang="en-US" sz="900">
                <a:solidFill>
                  <a:schemeClr val="tx1">
                    <a:lumMod val="65000"/>
                    <a:lumOff val="35000"/>
                  </a:schemeClr>
                </a:solidFill>
                <a:latin typeface="SDMSugar" panose="02000603000000000000" pitchFamily="2" charset="0"/>
                <a:ea typeface="SDMSugar" panose="02000603000000000000" pitchFamily="2" charset="0"/>
              </a:rPr>
              <a:t>© </a:t>
            </a:r>
            <a:r>
              <a:rPr lang="en-US" sz="900" smtClean="0">
                <a:solidFill>
                  <a:schemeClr val="tx1">
                    <a:lumMod val="65000"/>
                    <a:lumOff val="35000"/>
                  </a:schemeClr>
                </a:solidFill>
                <a:latin typeface="SDMSugar" panose="02000603000000000000" pitchFamily="2" charset="0"/>
                <a:ea typeface="SDMSugar" panose="02000603000000000000" pitchFamily="2" charset="0"/>
              </a:rPr>
              <a:t>Rosie's Resources, LLC</a:t>
            </a:r>
            <a:endParaRPr lang="en-US" sz="900">
              <a:solidFill>
                <a:schemeClr val="tx1">
                  <a:lumMod val="65000"/>
                  <a:lumOff val="35000"/>
                </a:schemeClr>
              </a:solidFill>
              <a:latin typeface="SDMSugar" panose="02000603000000000000" pitchFamily="2" charset="0"/>
              <a:ea typeface="SDMSugar" panose="02000603000000000000" pitchFamily="2" charset="0"/>
            </a:endParaRPr>
          </a:p>
        </p:txBody>
      </p:sp>
    </p:spTree>
    <p:extLst>
      <p:ext uri="{BB962C8B-B14F-4D97-AF65-F5344CB8AC3E}">
        <p14:creationId xmlns:p14="http://schemas.microsoft.com/office/powerpoint/2010/main" val="1554468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771</Words>
  <Application>Microsoft Office PowerPoint</Application>
  <PresentationFormat>On-screen Show (4:3)</PresentationFormat>
  <Paragraphs>73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Blackadder ITC</vt:lpstr>
      <vt:lpstr>Calibri</vt:lpstr>
      <vt:lpstr>Calibri Light</vt:lpstr>
      <vt:lpstr>KG What the Teacher Wants</vt:lpstr>
      <vt:lpstr>SDMSugar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Rose</cp:lastModifiedBy>
  <cp:revision>74</cp:revision>
  <dcterms:created xsi:type="dcterms:W3CDTF">2015-11-29T02:12:36Z</dcterms:created>
  <dcterms:modified xsi:type="dcterms:W3CDTF">2016-06-07T23:13:08Z</dcterms:modified>
</cp:coreProperties>
</file>